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9" r:id="rId6"/>
    <p:sldId id="270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1179705"/>
            <a:ext cx="7406640" cy="1472184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2669871"/>
            <a:ext cx="7406640" cy="1752600"/>
          </a:xfrm>
          <a:prstGeom prst="rect">
            <a:avLst/>
          </a:prstGeom>
        </p:spPr>
        <p:txBody>
          <a:bodyPr tIns="0"/>
          <a:lstStyle>
            <a:lvl1pPr marL="27432" indent="0" algn="ctr">
              <a:buNone/>
              <a:defRPr sz="2600" b="1">
                <a:solidFill>
                  <a:schemeClr val="accent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1"/>
            <a:ext cx="1828800" cy="5851525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2"/>
            <a:ext cx="5562600" cy="5851525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600325"/>
            <a:ext cx="6400800" cy="22860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066800"/>
            <a:ext cx="6400800" cy="1509712"/>
          </a:xfrm>
          <a:prstGeom prst="rect">
            <a:avLst/>
          </a:prstGeo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prstGeom prst="rect">
            <a:avLst/>
          </a:prstGeo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  <a:prstGeom prst="rect">
            <a:avLst/>
          </a:prstGeo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8153400" cy="3992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479" y="954089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4198" y="936625"/>
            <a:ext cx="648890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954" y="0"/>
            <a:ext cx="9141619" cy="6858000"/>
            <a:chOff x="7148" y="-54"/>
            <a:chExt cx="12188952" cy="6858054"/>
          </a:xfrm>
        </p:grpSpPr>
        <p:sp>
          <p:nvSpPr>
            <p:cNvPr id="4" name="Rectangle 3"/>
            <p:cNvSpPr/>
            <p:nvPr/>
          </p:nvSpPr>
          <p:spPr>
            <a:xfrm>
              <a:off x="7148" y="-54"/>
              <a:ext cx="12188952" cy="68580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 bwMode="invGray">
            <a:xfrm>
              <a:off x="1474013" y="-54"/>
              <a:ext cx="95251" cy="685805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25400" cap="rnd" cmpd="sng" algn="ctr">
              <a:noFill/>
              <a:prstDash val="solid"/>
            </a:ln>
            <a:effectLst>
              <a:outerShdw blurRad="38550" dist="38000" dir="10800000" algn="tl" rotWithShape="0">
                <a:schemeClr val="bg2">
                  <a:shade val="20000"/>
                  <a:satMod val="110000"/>
                  <a:alpha val="25000"/>
                </a:scheme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4" name="Picture 2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148" y="0"/>
              <a:ext cx="149542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4"/>
          <p:cNvSpPr>
            <a:spLocks noGrp="1"/>
          </p:cNvSpPr>
          <p:nvPr>
            <p:ph type="title"/>
          </p:nvPr>
        </p:nvSpPr>
        <p:spPr bwMode="auto">
          <a:xfrm>
            <a:off x="1435894" y="274638"/>
            <a:ext cx="749736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894" y="1447800"/>
            <a:ext cx="749736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8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fld id="{3C75FCD4-EAD5-45DF-823F-40F7D33D67D2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effectLst/>
                <a:latin typeface="+mn-lt"/>
              </a:defRPr>
            </a:lvl1pPr>
            <a:extLst/>
          </a:lstStyle>
          <a:p>
            <a:endParaRPr lang="en-US"/>
          </a:p>
        </p:txBody>
      </p:sp>
      <p:sp>
        <p:nvSpPr>
          <p:cNvPr id="20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4172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effectLst/>
                <a:latin typeface="+mn-lt"/>
              </a:defRPr>
            </a:lvl1pPr>
            <a:extLst/>
          </a:lstStyle>
          <a:p>
            <a:fld id="{9A0FA44A-5DD9-4802-9A14-AD662C4F59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3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2"/>
          </a:solidFill>
          <a:latin typeface="Century Gothic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A5AB81"/>
        </a:buClr>
        <a:buFont typeface="Wingdings 2" pitchFamily="18" charset="2"/>
        <a:buChar char="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D8B25C"/>
        </a:buClr>
        <a:buFont typeface="Wingdings 2" pitchFamily="18" charset="2"/>
        <a:buChar char="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Дај ми крила један круг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Владимир Андрић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785818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жито, жита с.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14414" y="4714884"/>
            <a:ext cx="778674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пшеница;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 биљке од којих се прави брашно (пшеница, кукуруз, јечам...)</a:t>
            </a:r>
          </a:p>
        </p:txBody>
      </p:sp>
      <p:pic>
        <p:nvPicPr>
          <p:cNvPr id="6" name="Picture 5" descr="Gold wheat field and blue sky — Stock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84"/>
            <a:ext cx="5572164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785818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зрно, зрна с.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14414" y="5143512"/>
            <a:ext cx="77867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зрно жита, зрно сунцокрета, зрно пасуља, 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зрно грожђа</a:t>
            </a: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зрно соли,</a:t>
            </a:r>
            <a:r>
              <a:rPr kumimoji="0" lang="sr-Cyrl-RS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зрно песка, зрно леда</a:t>
            </a: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pic>
        <p:nvPicPr>
          <p:cNvPr id="5" name="Picture 4" descr="Variety of edible seeds with ears of wheat Variety of edible seeds with ears of wheat — Stock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928670"/>
            <a:ext cx="40719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785818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клијати, клијам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2976" y="5357826"/>
            <a:ext cx="778674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биљка клија, зрно клија</a:t>
            </a:r>
          </a:p>
        </p:txBody>
      </p:sp>
      <p:pic>
        <p:nvPicPr>
          <p:cNvPr id="6" name="Picture 5" descr="Germinating pea seeds — Stock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71546"/>
            <a:ext cx="635798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r>
              <a:rPr lang="sr-Cyrl-RS" sz="4000" b="1" dirty="0" smtClean="0">
                <a:latin typeface="Times New Roman" pitchFamily="18" charset="0"/>
                <a:cs typeface="Times New Roman" pitchFamily="18" charset="0"/>
              </a:rPr>
              <a:t>ослушнути, ослушнем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ослушнути звук, нечије речи, говор;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Ослушни пажљиво. 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Ослушни шта говоре.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11540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барка, барке ж.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Boat — Stock Photo"/>
          <p:cNvPicPr/>
          <p:nvPr/>
        </p:nvPicPr>
        <p:blipFill>
          <a:blip r:embed="rId2"/>
          <a:srcRect l="10390" t="21706"/>
          <a:stretch>
            <a:fillRect/>
          </a:stretch>
        </p:blipFill>
        <p:spPr bwMode="auto">
          <a:xfrm>
            <a:off x="2285984" y="1428736"/>
            <a:ext cx="492922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428728" y="4929198"/>
            <a:ext cx="7498080" cy="101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мала барка, дрвена барка;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пловити барком, возити се у барци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1414"/>
            <a:ext cx="7498080" cy="1143000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једро, једра с.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Beautiful sailboat sailing sails blue Mediterranean — Stock Photo"/>
          <p:cNvPicPr/>
          <p:nvPr/>
        </p:nvPicPr>
        <p:blipFill>
          <a:blip r:embed="rId2"/>
          <a:srcRect t="8023" r="24077" b="8537"/>
          <a:stretch>
            <a:fillRect/>
          </a:stretch>
        </p:blipFill>
        <p:spPr bwMode="auto">
          <a:xfrm>
            <a:off x="1785918" y="1285860"/>
            <a:ext cx="571504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6200000" flipH="1">
            <a:off x="1964513" y="1535893"/>
            <a:ext cx="2714644" cy="1643074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катарка, катарке ж.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lose View Boat Sailing Sea — Stock Photo"/>
          <p:cNvPicPr/>
          <p:nvPr/>
        </p:nvPicPr>
        <p:blipFill>
          <a:blip r:embed="rId2"/>
          <a:srcRect l="10115" t="11182" r="7089" b="14395"/>
          <a:stretch>
            <a:fillRect/>
          </a:stretch>
        </p:blipFill>
        <p:spPr bwMode="auto">
          <a:xfrm>
            <a:off x="1928794" y="1714488"/>
            <a:ext cx="603219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6200000" flipH="1">
            <a:off x="3178959" y="1178703"/>
            <a:ext cx="2000264" cy="192882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/>
          <a:lstStyle/>
          <a:p>
            <a:r>
              <a:rPr lang="sr-Cyrl-R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базати, базам</a:t>
            </a:r>
          </a:p>
          <a:p>
            <a: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базати по граду;</a:t>
            </a:r>
            <a:b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базати улицама;</a:t>
            </a:r>
          </a:p>
          <a:p>
            <a: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‒ Шта радиш?</a:t>
            </a:r>
            <a:b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‒ Ништа посебно. Базам по граду.</a:t>
            </a:r>
            <a:endParaRPr lang="en-US" sz="4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r>
              <a:rPr lang="sr-Cyrl-RS" sz="4000" b="1" dirty="0" smtClean="0">
                <a:latin typeface="Times New Roman" pitchFamily="18" charset="0"/>
                <a:cs typeface="Times New Roman" pitchFamily="18" charset="0"/>
              </a:rPr>
              <a:t>широм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широм земље, широм света, широм пута;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широм отворен;</a:t>
            </a:r>
          </a:p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Отвори врата широм.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11540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ласта, ласте ж.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Swallow — Stock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0"/>
            <a:ext cx="700092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11540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Нил, Нила м.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Sailing on the Nile. (near Aswan, Egypt). — Stock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657229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11540"/>
          </a:xfrm>
        </p:spPr>
        <p:txBody>
          <a:bodyPr/>
          <a:lstStyle/>
          <a:p>
            <a:r>
              <a:rPr lang="sr-Cyrl-R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луг, луга м. род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eautiful Morning Autumn Landscape Park Deciduous Trees Sunny Weather Large — Stock Photo"/>
          <p:cNvPicPr/>
          <p:nvPr/>
        </p:nvPicPr>
        <p:blipFill>
          <a:blip r:embed="rId2"/>
          <a:srcRect r="-35" b="8257"/>
          <a:stretch>
            <a:fillRect/>
          </a:stretch>
        </p:blipFill>
        <p:spPr bwMode="auto">
          <a:xfrm>
            <a:off x="1670172" y="1441174"/>
            <a:ext cx="6473728" cy="455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3460542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sed Leaves design template" id="{6021251C-C356-4674-99CE-A4F368EAD86C}" vid="{7E847B84-E5B3-499F-AFCD-1BE4EBBEF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Layout</Template>
  <TotalTime>193</TotalTime>
  <Words>154</Words>
  <Application>Microsoft Office PowerPoint</Application>
  <PresentationFormat>On-screen Show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TS103460542</vt:lpstr>
      <vt:lpstr>Дај ми крила један круг</vt:lpstr>
      <vt:lpstr>барка, барке ж. род</vt:lpstr>
      <vt:lpstr>једро, једра с. род</vt:lpstr>
      <vt:lpstr>катарка, катарке ж. род</vt:lpstr>
      <vt:lpstr>Slide 5</vt:lpstr>
      <vt:lpstr>Slide 6</vt:lpstr>
      <vt:lpstr>ласта, ласте ж. род</vt:lpstr>
      <vt:lpstr>Нил, Нила м. род</vt:lpstr>
      <vt:lpstr>луг, луга м. род</vt:lpstr>
      <vt:lpstr>жито, жита с. род</vt:lpstr>
      <vt:lpstr>зрно, зрна с. род</vt:lpstr>
      <vt:lpstr>клијати, клијам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Дај ми крила један круг</dc:title>
  <dc:creator>Natasa</dc:creator>
  <cp:lastModifiedBy>Natasa</cp:lastModifiedBy>
  <cp:revision>11</cp:revision>
  <dcterms:created xsi:type="dcterms:W3CDTF">2020-07-12T11:32:19Z</dcterms:created>
  <dcterms:modified xsi:type="dcterms:W3CDTF">2020-07-12T14:45:24Z</dcterms:modified>
</cp:coreProperties>
</file>