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50493-6BA0-4735-B105-2B143AA143E6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80555-EBEB-4C0B-80E4-07855DF5A3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 бих имао...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жеља, намера, могућност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Подвуци реченице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BA" sz="3200" dirty="0" smtClean="0">
                <a:latin typeface="Times New Roman" pitchFamily="18" charset="0"/>
                <a:cs typeface="Times New Roman" pitchFamily="18" charset="0"/>
              </a:rPr>
              <a:t> којим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BA" sz="3200" dirty="0" smtClean="0">
                <a:latin typeface="Times New Roman" pitchFamily="18" charset="0"/>
                <a:cs typeface="Times New Roman" pitchFamily="18" charset="0"/>
              </a:rPr>
              <a:t> је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глаголски облик</a:t>
            </a:r>
            <a:r>
              <a:rPr lang="sr-Latn-BA" sz="3200" dirty="0" smtClean="0">
                <a:latin typeface="Times New Roman" pitchFamily="18" charset="0"/>
                <a:cs typeface="Times New Roman" pitchFamily="18" charset="0"/>
              </a:rPr>
              <a:t> правилно употребљен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BA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а) Ми би радо дошли на твој рођендан.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б) Ти би то требало да знаш!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в) Ја би сутра ишла у биоскоп.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г) Ви бисте увек нешто посебно!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д) Волела бих да учим италијански.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ђ) Ви би могли више да учите!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е) Ми бисмо вам радо показали град.</a:t>
            </a:r>
          </a:p>
          <a:p>
            <a:pPr eaLnBrk="1" hangingPunct="1">
              <a:buFontTx/>
              <a:buNone/>
            </a:pPr>
            <a:r>
              <a:rPr lang="sr-Latn-BA" sz="2800" dirty="0" smtClean="0">
                <a:latin typeface="Times New Roman" pitchFamily="18" charset="0"/>
                <a:cs typeface="Times New Roman" pitchFamily="18" charset="0"/>
              </a:rPr>
              <a:t>ж) Он бих тражио помоћ да му треба.</a:t>
            </a:r>
            <a:endParaRPr lang="sr-Latn-BA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Маја жели да иде у бископ.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Аца то не жели.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Он жели да игра кошарку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Маја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 ишла</a:t>
            </a:r>
            <a:r>
              <a:rPr lang="sr-Cyrl-C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биоскоп.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Аца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Cyrl-C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 ишао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Он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 играо</a:t>
            </a:r>
            <a:r>
              <a:rPr lang="sr-Cyrl-C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кошарку.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857356" y="2143116"/>
            <a:ext cx="207170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00232" y="2714620"/>
            <a:ext cx="1571636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71604" y="3286124"/>
            <a:ext cx="3714776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жели да иде / иш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не жели да иде / не </a:t>
            </a:r>
            <a:r>
              <a:rPr lang="sr-Cyrl-C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иша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желим да идем / иша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/иш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бих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желе да се шетају / шета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/ шета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се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желимо да пливамо / плива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/плива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бисмо 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желите да ручате / руча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/руча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бисте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pPr algn="l"/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Пронађи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у одломку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облике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којима се исказује жеља и могућност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одреди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лице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род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sr-Cyrl-RS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 smtClean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0"/>
          </a:xfrm>
        </p:spPr>
        <p:txBody>
          <a:bodyPr>
            <a:normAutofit fontScale="77500" lnSpcReduction="20000"/>
          </a:bodyPr>
          <a:lstStyle/>
          <a:p>
            <a:pPr marL="0" indent="0" algn="just" eaLnBrk="1" hangingPunct="1">
              <a:spcBef>
                <a:spcPts val="0"/>
              </a:spcBef>
              <a:buFontTx/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Кад би мени дали један дан,</a:t>
            </a:r>
          </a:p>
          <a:p>
            <a:pPr algn="just" eaLnBrk="1" hangingPunct="1"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ја га не бих потрошио сам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Пола дана ја бих дао неком</a:t>
            </a:r>
          </a:p>
          <a:p>
            <a:pPr algn="just" eaLnBrk="1" hangingPunct="1"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ко је добар, а случајно сам.</a:t>
            </a:r>
          </a:p>
          <a:p>
            <a:pPr algn="just" eaLnBrk="1" hangingPunct="1">
              <a:buFontTx/>
              <a:buNone/>
            </a:pPr>
            <a:endParaRPr lang="sr-Cyrl-R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Играли бисмо, причали бисмо нешто,</a:t>
            </a:r>
          </a:p>
          <a:p>
            <a:pPr algn="just" eaLnBrk="1" hangingPunct="1"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Трчали бисмо, скакали бисмо вешто</a:t>
            </a:r>
          </a:p>
          <a:p>
            <a:pPr algn="just" eaLnBrk="1" hangingPunct="1">
              <a:buFontTx/>
              <a:buNone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ја и добар, а случајно сам.</a:t>
            </a:r>
          </a:p>
          <a:p>
            <a:pPr algn="just" eaLnBrk="1" hangingPunct="1"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Одговори на питања. Води рачуна о правилној употреби глагола </a:t>
            </a:r>
            <a:r>
              <a:rPr lang="sr-Cyrl-RS" sz="3600" i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би ти радо радио/радила?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Куда би ишао/ишла?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бисте волели да радите?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Како бисте провели дан?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Кога бисте позвали у друштво?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 би вам се радо придружио?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радио/радила?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ишао/ишла у биоскоп.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бисте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радили?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бисмо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ишли/ишле у шетњу.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радио?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играо фудбал.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радили?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се шетали.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 Одговори на питање.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 ли бисте ишли на излет?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Да, ми бисмо ишли на излет.</a:t>
            </a:r>
          </a:p>
          <a:p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Ишли бисмо на излет.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Не, ми ______________________________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Не, _________________________________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Начини тражени облик глагола.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ИЋИ → 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НАЋИ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→_________________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ОТИЋИ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МОЋИ → МО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→РЕ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СЕЋИ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→_________________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380</Words>
  <Application>Microsoft Office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Кад бих имао...</vt:lpstr>
      <vt:lpstr>Slide 2</vt:lpstr>
      <vt:lpstr>Slide 3</vt:lpstr>
      <vt:lpstr> 1. Пронађи у одломку облике којима се исказује жеља и могућност, а затим им одреди лице, род и број. </vt:lpstr>
      <vt:lpstr>2. Одговори на питања. Води рачуна о правилној употреби глагола бити.</vt:lpstr>
      <vt:lpstr>Slide 6</vt:lpstr>
      <vt:lpstr>4. Одговори на питање.</vt:lpstr>
      <vt:lpstr>5. Начини тражени облик глагола.</vt:lpstr>
      <vt:lpstr>Slide 9</vt:lpstr>
      <vt:lpstr>2. Подвуци реченице у којима је глаголски облик правилно употребљен.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Потенцијал</dc:title>
  <dc:creator>Natasa</dc:creator>
  <cp:lastModifiedBy>Natasa</cp:lastModifiedBy>
  <cp:revision>11</cp:revision>
  <dcterms:created xsi:type="dcterms:W3CDTF">2019-11-21T12:29:33Z</dcterms:created>
  <dcterms:modified xsi:type="dcterms:W3CDTF">2019-11-21T17:17:18Z</dcterms:modified>
</cp:coreProperties>
</file>